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7" r:id="rId2"/>
    <p:sldId id="292" r:id="rId3"/>
    <p:sldId id="258" r:id="rId4"/>
    <p:sldId id="435" r:id="rId5"/>
    <p:sldId id="445" r:id="rId6"/>
    <p:sldId id="452" r:id="rId7"/>
    <p:sldId id="439" r:id="rId8"/>
    <p:sldId id="440" r:id="rId9"/>
    <p:sldId id="453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20" r:id="rId19"/>
    <p:sldId id="431" r:id="rId20"/>
    <p:sldId id="476" r:id="rId21"/>
    <p:sldId id="432" r:id="rId22"/>
    <p:sldId id="479" r:id="rId23"/>
    <p:sldId id="477" r:id="rId24"/>
    <p:sldId id="478" r:id="rId25"/>
    <p:sldId id="481" r:id="rId26"/>
    <p:sldId id="480" r:id="rId27"/>
    <p:sldId id="429" r:id="rId28"/>
    <p:sldId id="430" r:id="rId29"/>
  </p:sldIdLst>
  <p:sldSz cx="9144000" cy="6858000" type="screen4x3"/>
  <p:notesSz cx="6805613" cy="9939338"/>
  <p:embeddedFontLst>
    <p:embeddedFont>
      <p:font typeface="맑은 고딕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457" autoAdjust="0"/>
    <p:restoredTop sz="86364" autoAdjust="0"/>
  </p:normalViewPr>
  <p:slideViewPr>
    <p:cSldViewPr snapToGrid="0">
      <p:cViewPr>
        <p:scale>
          <a:sx n="75" d="100"/>
          <a:sy n="75" d="100"/>
        </p:scale>
        <p:origin x="-1252" y="10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1468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2021-09-24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2021-09-24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6122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5680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8422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080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205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298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03268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12755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9581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367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9360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2408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8358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981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719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67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4838289"/>
      </p:ext>
    </p:extLst>
  </p:cSld>
  <p:clrMapOvr>
    <a:masterClrMapping/>
  </p:clrMapOvr>
  <p:transition advTm="328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1399740"/>
      </p:ext>
    </p:extLst>
  </p:cSld>
  <p:clrMapOvr>
    <a:masterClrMapping/>
  </p:clrMapOvr>
  <p:transition advTm="78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1.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이번주 진행 상황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445559" y="2306430"/>
            <a:ext cx="5607423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350" dirty="0"/>
              <a:t>            </a:t>
            </a:r>
            <a:r>
              <a:rPr lang="en-US" altLang="ko-KR" sz="1200" b="1" dirty="0"/>
              <a:t>Title : “A Smart Monitoring System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/>
              <a:t>                      for Automatic Welding Defect Detection”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dirty="0">
                <a:latin typeface="210 옴니고딕 030"/>
                <a:ea typeface="210 옴니고딕 030"/>
              </a:rPr>
              <a:t>              </a:t>
            </a:r>
            <a:r>
              <a:rPr lang="en-US" altLang="ko-KR" sz="1200" dirty="0">
                <a:latin typeface="210 옴니고딕 030"/>
                <a:ea typeface="210 옴니고딕 030"/>
              </a:rPr>
              <a:t>1-1.</a:t>
            </a:r>
            <a:r>
              <a:rPr lang="ko-KR" altLang="en-US" sz="1200" dirty="0">
                <a:latin typeface="210 옴니고딕 030"/>
                <a:ea typeface="210 옴니고딕 030"/>
              </a:rPr>
              <a:t> </a:t>
            </a:r>
            <a:r>
              <a:rPr lang="en-US" altLang="ko-KR" sz="1200" dirty="0">
                <a:latin typeface="210 옴니고딕 030"/>
                <a:ea typeface="210 옴니고딕 030"/>
              </a:rPr>
              <a:t>Image Acquisition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210 옴니고딕 030"/>
                <a:ea typeface="210 옴니고딕 030"/>
              </a:rPr>
              <a:t>                </a:t>
            </a:r>
            <a:r>
              <a:rPr lang="en-US" altLang="ko-KR" sz="1200" dirty="0">
                <a:solidFill>
                  <a:srgbClr val="FF0000"/>
                </a:solidFill>
                <a:latin typeface="210 옴니고딕 030"/>
                <a:ea typeface="210 옴니고딕 030"/>
              </a:rPr>
              <a:t>1-2. Pretraining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210 옴니고딕 030"/>
                <a:ea typeface="210 옴니고딕 030"/>
              </a:rPr>
              <a:t>                1-3. Data Augmentation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210 옴니고딕 030"/>
                <a:ea typeface="210 옴니고딕 030"/>
              </a:rPr>
              <a:t>                1-4. Network Reduction</a:t>
            </a:r>
          </a:p>
        </p:txBody>
      </p:sp>
    </p:spTree>
    <p:extLst>
      <p:ext uri="{BB962C8B-B14F-4D97-AF65-F5344CB8AC3E}">
        <p14:creationId xmlns:p14="http://schemas.microsoft.com/office/powerpoint/2010/main" xmlns="" val="3119840096"/>
      </p:ext>
    </p:extLst>
  </p:cSld>
  <p:clrMapOvr>
    <a:masterClrMapping/>
  </p:clrMapOvr>
  <p:transition advTm="328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1</a:t>
            </a:r>
            <a:r>
              <a:rPr lang="en-US" altLang="ko-KR" sz="1575" b="1" dirty="0" smtClean="0">
                <a:solidFill>
                  <a:srgbClr val="3D3C3E"/>
                </a:solidFill>
                <a:ea typeface="맑은 고딕"/>
              </a:rPr>
              <a:t>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이번주 진행상황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337996" y="2289060"/>
            <a:ext cx="4378688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210 옴니고딕 030"/>
                <a:ea typeface="210 옴니고딕 030"/>
              </a:rPr>
              <a:t>1-1. </a:t>
            </a:r>
            <a:r>
              <a:rPr lang="en-US" altLang="ko-KR" sz="1200" dirty="0">
                <a:latin typeface="210 옴니고딕 030"/>
                <a:ea typeface="210 옴니고딕 030"/>
              </a:rPr>
              <a:t>pretraining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210 옴니고딕 030"/>
                <a:ea typeface="210 옴니고딕 030"/>
              </a:rPr>
              <a:t>Pretraining – MINC dataset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210 옴니고딕 030"/>
                <a:ea typeface="210 옴니고딕 030"/>
              </a:rPr>
              <a:t>MINC dataset : 2,341,473 </a:t>
            </a:r>
            <a:r>
              <a:rPr lang="ko-KR" altLang="en-US" sz="900" dirty="0">
                <a:latin typeface="210 옴니고딕 030"/>
                <a:ea typeface="210 옴니고딕 030"/>
              </a:rPr>
              <a:t>데이터 </a:t>
            </a:r>
            <a:r>
              <a:rPr lang="en-US" altLang="ko-KR" sz="900" dirty="0">
                <a:latin typeface="210 옴니고딕 030"/>
                <a:ea typeface="210 옴니고딕 030"/>
              </a:rPr>
              <a:t>(23</a:t>
            </a:r>
            <a:r>
              <a:rPr lang="ko-KR" altLang="en-US" sz="900" dirty="0">
                <a:latin typeface="210 옴니고딕 030"/>
                <a:ea typeface="210 옴니고딕 030"/>
              </a:rPr>
              <a:t>개 클래스</a:t>
            </a:r>
            <a:r>
              <a:rPr lang="en-US" altLang="ko-KR" sz="900" dirty="0">
                <a:latin typeface="210 옴니고딕 030"/>
                <a:ea typeface="210 옴니고딕 030"/>
              </a:rPr>
              <a:t>)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ko-KR" sz="900" dirty="0">
                <a:latin typeface="210 옴니고딕 030"/>
                <a:ea typeface="210 옴니고딕 030"/>
              </a:rPr>
              <a:t>     - </a:t>
            </a:r>
            <a:r>
              <a:rPr lang="ko-KR" altLang="en-US" sz="900" dirty="0">
                <a:latin typeface="210 옴니고딕 030"/>
                <a:ea typeface="210 옴니고딕 030"/>
              </a:rPr>
              <a:t>가장 많은 클래스 </a:t>
            </a:r>
            <a:r>
              <a:rPr lang="en-US" altLang="ko-KR" sz="900" dirty="0">
                <a:latin typeface="210 옴니고딕 030"/>
                <a:ea typeface="210 옴니고딕 030"/>
              </a:rPr>
              <a:t>: wood</a:t>
            </a:r>
            <a:r>
              <a:rPr lang="ko-KR" altLang="en-US" sz="900" dirty="0">
                <a:latin typeface="210 옴니고딕 030"/>
                <a:ea typeface="210 옴니고딕 030"/>
              </a:rPr>
              <a:t> </a:t>
            </a:r>
            <a:r>
              <a:rPr lang="en-US" altLang="ko-KR" sz="900" dirty="0">
                <a:latin typeface="210 옴니고딕 030"/>
                <a:ea typeface="210 옴니고딕 030"/>
              </a:rPr>
              <a:t>(564,891)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ko-KR" sz="900" dirty="0">
                <a:latin typeface="210 옴니고딕 030"/>
                <a:ea typeface="210 옴니고딕 030"/>
              </a:rPr>
              <a:t>     - </a:t>
            </a:r>
            <a:r>
              <a:rPr lang="ko-KR" altLang="en-US" sz="900" dirty="0">
                <a:latin typeface="210 옴니고딕 030"/>
                <a:ea typeface="210 옴니고딕 030"/>
              </a:rPr>
              <a:t>가장 적은 클래스 </a:t>
            </a:r>
            <a:r>
              <a:rPr lang="en-US" altLang="ko-KR" sz="900" dirty="0">
                <a:latin typeface="210 옴니고딕 030"/>
                <a:ea typeface="210 옴니고딕 030"/>
              </a:rPr>
              <a:t>: wallpaper (14,954)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A3906C4A-2E89-4E1B-A603-E90F4D2422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48313" y="3579688"/>
            <a:ext cx="3637857" cy="14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6705956"/>
      </p:ext>
    </p:extLst>
  </p:cSld>
  <p:clrMapOvr>
    <a:masterClrMapping/>
  </p:clrMapOvr>
  <p:transition advTm="23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1.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이번주 진행상황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337996" y="2289060"/>
            <a:ext cx="5845884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210 옴니고딕 030"/>
                <a:ea typeface="210 옴니고딕 030"/>
              </a:rPr>
              <a:t>1-2. </a:t>
            </a:r>
            <a:r>
              <a:rPr lang="ko-KR" altLang="en-US" sz="1200" dirty="0" smtClean="0">
                <a:latin typeface="210 옴니고딕 030"/>
                <a:ea typeface="210 옴니고딕 030"/>
              </a:rPr>
              <a:t>예정 진행 상황</a:t>
            </a:r>
            <a:endParaRPr lang="en-US" altLang="ko-KR" sz="12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210 옴니고딕 030"/>
                <a:ea typeface="210 옴니고딕 030"/>
              </a:rPr>
              <a:t>두가지 데이터 셋으로 </a:t>
            </a:r>
            <a:r>
              <a:rPr lang="en-US" altLang="ko-KR" sz="900" dirty="0">
                <a:latin typeface="210 옴니고딕 030"/>
                <a:ea typeface="210 옴니고딕 030"/>
              </a:rPr>
              <a:t>pretrain </a:t>
            </a:r>
            <a:r>
              <a:rPr lang="ko-KR" altLang="en-US" sz="900" dirty="0">
                <a:latin typeface="210 옴니고딕 030"/>
                <a:ea typeface="210 옴니고딕 030"/>
              </a:rPr>
              <a:t>실시</a:t>
            </a:r>
            <a:endParaRPr lang="en-US" altLang="ko-KR" sz="900" dirty="0">
              <a:latin typeface="210 옴니고딕 030"/>
              <a:ea typeface="210 옴니고딕 030"/>
            </a:endParaRP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ko-KR" sz="900" dirty="0">
                <a:latin typeface="210 옴니고딕 030"/>
                <a:ea typeface="210 옴니고딕 030"/>
              </a:rPr>
              <a:t>      - M3 : </a:t>
            </a:r>
            <a:r>
              <a:rPr lang="ko-KR" altLang="en-US" sz="900" dirty="0">
                <a:latin typeface="210 옴니고딕 030"/>
                <a:ea typeface="210 옴니고딕 030"/>
              </a:rPr>
              <a:t>금속에 관한 </a:t>
            </a:r>
            <a:r>
              <a:rPr lang="en-US" altLang="ko-KR" sz="900" dirty="0">
                <a:latin typeface="210 옴니고딕 030"/>
                <a:ea typeface="210 옴니고딕 030"/>
              </a:rPr>
              <a:t>3</a:t>
            </a:r>
            <a:r>
              <a:rPr lang="ko-KR" altLang="en-US" sz="900" dirty="0">
                <a:latin typeface="210 옴니고딕 030"/>
                <a:ea typeface="210 옴니고딕 030"/>
              </a:rPr>
              <a:t>개의 </a:t>
            </a:r>
            <a:r>
              <a:rPr lang="en-US" altLang="ko-KR" sz="900" dirty="0">
                <a:latin typeface="210 옴니고딕 030"/>
                <a:ea typeface="210 옴니고딕 030"/>
              </a:rPr>
              <a:t>feature</a:t>
            </a:r>
            <a:r>
              <a:rPr lang="ko-KR" altLang="en-US" sz="900" dirty="0">
                <a:latin typeface="210 옴니고딕 030"/>
                <a:ea typeface="210 옴니고딕 030"/>
              </a:rPr>
              <a:t>만을 포함한 데이터 </a:t>
            </a:r>
            <a:r>
              <a:rPr lang="en-US" altLang="ko-KR" sz="900" dirty="0">
                <a:latin typeface="210 옴니고딕 030"/>
                <a:ea typeface="210 옴니고딕 030"/>
              </a:rPr>
              <a:t>(224,961)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ko-KR" sz="900" dirty="0">
                <a:latin typeface="210 옴니고딕 030"/>
                <a:ea typeface="210 옴니고딕 030"/>
              </a:rPr>
              <a:t>      - M23 : MINC</a:t>
            </a:r>
            <a:r>
              <a:rPr lang="ko-KR" altLang="en-US" sz="900" dirty="0">
                <a:latin typeface="210 옴니고딕 030"/>
                <a:ea typeface="210 옴니고딕 030"/>
              </a:rPr>
              <a:t> </a:t>
            </a:r>
            <a:r>
              <a:rPr lang="en-US" altLang="ko-KR" sz="900" dirty="0">
                <a:latin typeface="210 옴니고딕 030"/>
                <a:ea typeface="210 옴니고딕 030"/>
              </a:rPr>
              <a:t>dataset</a:t>
            </a:r>
            <a:r>
              <a:rPr lang="ko-KR" altLang="en-US" sz="900" dirty="0">
                <a:latin typeface="210 옴니고딕 030"/>
                <a:ea typeface="210 옴니고딕 030"/>
              </a:rPr>
              <a:t> 중 </a:t>
            </a:r>
            <a:r>
              <a:rPr lang="en-US" altLang="ko-KR" sz="900" dirty="0">
                <a:latin typeface="210 옴니고딕 030"/>
                <a:ea typeface="210 옴니고딕 030"/>
              </a:rPr>
              <a:t>M3</a:t>
            </a:r>
            <a:r>
              <a:rPr lang="ko-KR" altLang="en-US" sz="900" dirty="0">
                <a:latin typeface="210 옴니고딕 030"/>
                <a:ea typeface="210 옴니고딕 030"/>
              </a:rPr>
              <a:t>의 </a:t>
            </a:r>
            <a:r>
              <a:rPr lang="en-US" altLang="ko-KR" sz="900" dirty="0">
                <a:latin typeface="210 옴니고딕 030"/>
                <a:ea typeface="210 옴니고딕 030"/>
              </a:rPr>
              <a:t>feature</a:t>
            </a:r>
            <a:r>
              <a:rPr lang="ko-KR" altLang="en-US" sz="900" dirty="0">
                <a:latin typeface="210 옴니고딕 030"/>
                <a:ea typeface="210 옴니고딕 030"/>
              </a:rPr>
              <a:t>를 제외한 나머지 </a:t>
            </a:r>
            <a:r>
              <a:rPr lang="en-US" altLang="ko-KR" sz="900" dirty="0">
                <a:latin typeface="210 옴니고딕 030"/>
                <a:ea typeface="210 옴니고딕 030"/>
              </a:rPr>
              <a:t>feature</a:t>
            </a:r>
            <a:r>
              <a:rPr lang="ko-KR" altLang="en-US" sz="900" dirty="0">
                <a:latin typeface="210 옴니고딕 030"/>
                <a:ea typeface="210 옴니고딕 030"/>
              </a:rPr>
              <a:t>에 대해서 </a:t>
            </a:r>
            <a:r>
              <a:rPr lang="ko-KR" altLang="en-US" sz="900" dirty="0" err="1">
                <a:latin typeface="210 옴니고딕 030"/>
                <a:ea typeface="210 옴니고딕 030"/>
              </a:rPr>
              <a:t>밸런싱을</a:t>
            </a:r>
            <a:endParaRPr lang="en-US" altLang="ko-KR" sz="900" dirty="0">
              <a:latin typeface="210 옴니고딕 030"/>
              <a:ea typeface="210 옴니고딕 030"/>
            </a:endParaRPr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ko-KR" sz="900" dirty="0">
                <a:latin typeface="210 옴니고딕 030"/>
                <a:ea typeface="210 옴니고딕 030"/>
              </a:rPr>
              <a:t>               </a:t>
            </a:r>
            <a:r>
              <a:rPr lang="ko-KR" altLang="en-US" sz="900" dirty="0">
                <a:latin typeface="210 옴니고딕 030"/>
                <a:ea typeface="210 옴니고딕 030"/>
              </a:rPr>
              <a:t> 수행한 데이터셋  </a:t>
            </a:r>
            <a:r>
              <a:rPr lang="en-US" altLang="ko-KR" sz="900" dirty="0">
                <a:latin typeface="210 옴니고딕 030"/>
                <a:ea typeface="210 옴니고딕 030"/>
              </a:rPr>
              <a:t>(268,387)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15epoch</a:t>
            </a:r>
            <a:r>
              <a:rPr lang="ko-KR" altLang="en-US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로 학습 진행 했을 때 각각 </a:t>
            </a:r>
            <a:r>
              <a:rPr lang="en-US" altLang="ko-KR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89.65%, 75,91%</a:t>
            </a:r>
            <a:r>
              <a:rPr lang="ko-KR" altLang="en-US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의 정확도를 보임</a:t>
            </a:r>
            <a:endParaRPr lang="en-US" altLang="ko-KR" sz="900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M23</a:t>
            </a:r>
            <a:r>
              <a:rPr lang="ko-KR" altLang="en-US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이 불균형한 데이터이기 때문에 학습이 잘 안되었을 가능성 고려</a:t>
            </a:r>
            <a:endParaRPr lang="en-US" altLang="ko-KR" sz="900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M3, M23, </a:t>
            </a:r>
            <a:r>
              <a:rPr lang="ko-KR" altLang="en-US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전체 데이터에 대해 </a:t>
            </a:r>
            <a:r>
              <a:rPr lang="ko-KR" altLang="en-US" sz="900" dirty="0" err="1">
                <a:latin typeface="210 옴니고딕 030"/>
                <a:ea typeface="210 옴니고딕 030"/>
                <a:sym typeface="Wingdings" panose="05000000000000000000" pitchFamily="2" charset="2"/>
              </a:rPr>
              <a:t>밸런싱을</a:t>
            </a:r>
            <a:r>
              <a:rPr lang="ko-KR" altLang="en-US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 수행한 데이터로 실험해볼 예정</a:t>
            </a:r>
            <a:r>
              <a:rPr lang="en-US" altLang="ko-KR" sz="900" dirty="0">
                <a:latin typeface="210 옴니고딕 030"/>
                <a:ea typeface="210 옴니고딕 030"/>
                <a:sym typeface="Wingdings" panose="05000000000000000000" pitchFamily="2" charset="2"/>
              </a:rPr>
              <a:t> </a:t>
            </a:r>
            <a:endParaRPr lang="en-US" altLang="ko-KR" sz="900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3933625"/>
      </p:ext>
    </p:extLst>
  </p:cSld>
  <p:clrMapOvr>
    <a:masterClrMapping/>
  </p:clrMapOvr>
  <p:transition advTm="109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1.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이번주 진행상황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337996" y="2289060"/>
            <a:ext cx="5845884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210 옴니고딕 030"/>
                <a:ea typeface="210 옴니고딕 030"/>
              </a:rPr>
              <a:t>1-3. </a:t>
            </a:r>
            <a:r>
              <a:rPr lang="ko-KR" altLang="en-US" sz="1200" dirty="0" smtClean="0">
                <a:latin typeface="210 옴니고딕 030"/>
                <a:ea typeface="210 옴니고딕 030"/>
              </a:rPr>
              <a:t>진행상황</a:t>
            </a:r>
            <a:endParaRPr lang="en-US" altLang="ko-KR" sz="12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b="1" dirty="0" smtClean="0">
                <a:latin typeface="210 옴니고딕 030"/>
                <a:ea typeface="210 옴니고딕 030"/>
              </a:rPr>
              <a:t>MINC </a:t>
            </a:r>
            <a:r>
              <a:rPr lang="ko-KR" altLang="en-US" sz="900" b="1" dirty="0" smtClean="0">
                <a:latin typeface="210 옴니고딕 030"/>
                <a:ea typeface="210 옴니고딕 030"/>
              </a:rPr>
              <a:t>데이터 라벨 부재로 인한 실험 변경</a:t>
            </a:r>
            <a:endParaRPr lang="en-US" altLang="ko-KR" sz="900" b="1" dirty="0" smtClean="0">
              <a:latin typeface="210 옴니고딕 030"/>
              <a:ea typeface="210 옴니고딕 03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MINC-2500 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데이터로 학습 진행</a:t>
            </a:r>
            <a:endParaRPr lang="en-US" altLang="ko-KR" sz="7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700" dirty="0">
                <a:latin typeface="210 옴니고딕 030"/>
                <a:ea typeface="210 옴니고딕 030"/>
                <a:sym typeface="Wingdings" panose="05000000000000000000" pitchFamily="2" charset="2"/>
              </a:rPr>
              <a:t>MINC-2500 </a:t>
            </a:r>
            <a:r>
              <a:rPr lang="ko-KR" altLang="en-US" sz="700" dirty="0" err="1" smtClean="0">
                <a:latin typeface="210 옴니고딕 030"/>
                <a:ea typeface="210 옴니고딕 030"/>
                <a:sym typeface="Wingdings" panose="05000000000000000000" pitchFamily="2" charset="2"/>
              </a:rPr>
              <a:t>데이터중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 </a:t>
            </a:r>
            <a:r>
              <a:rPr lang="ko-KR" altLang="en-US" sz="700" dirty="0">
                <a:latin typeface="210 옴니고딕 030"/>
                <a:ea typeface="210 옴니고딕 030"/>
              </a:rPr>
              <a:t>금속에 관한 </a:t>
            </a:r>
            <a:r>
              <a:rPr lang="en-US" altLang="ko-KR" sz="700" dirty="0">
                <a:latin typeface="210 옴니고딕 030"/>
                <a:ea typeface="210 옴니고딕 030"/>
              </a:rPr>
              <a:t>3</a:t>
            </a:r>
            <a:r>
              <a:rPr lang="ko-KR" altLang="en-US" sz="700" dirty="0">
                <a:latin typeface="210 옴니고딕 030"/>
                <a:ea typeface="210 옴니고딕 030"/>
              </a:rPr>
              <a:t>개의 </a:t>
            </a:r>
            <a:r>
              <a:rPr lang="en-US" altLang="ko-KR" sz="700" dirty="0">
                <a:latin typeface="210 옴니고딕 030"/>
                <a:ea typeface="210 옴니고딕 030"/>
              </a:rPr>
              <a:t>feature</a:t>
            </a:r>
            <a:r>
              <a:rPr lang="ko-KR" altLang="en-US" sz="700" dirty="0">
                <a:latin typeface="210 옴니고딕 030"/>
                <a:ea typeface="210 옴니고딕 030"/>
              </a:rPr>
              <a:t>만을 포함한 </a:t>
            </a:r>
            <a:r>
              <a:rPr lang="ko-KR" altLang="en-US" sz="700" dirty="0" smtClean="0">
                <a:latin typeface="210 옴니고딕 030"/>
                <a:ea typeface="210 옴니고딕 030"/>
              </a:rPr>
              <a:t>데이터로 학습 진행</a:t>
            </a:r>
            <a:endParaRPr lang="en-US" altLang="ko-KR" sz="700" dirty="0" smtClean="0">
              <a:latin typeface="210 옴니고딕 030"/>
              <a:ea typeface="210 옴니고딕 03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진행중</a:t>
            </a:r>
            <a:endParaRPr lang="en-US" altLang="ko-KR" sz="700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900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276532"/>
      </p:ext>
    </p:extLst>
  </p:cSld>
  <p:clrMapOvr>
    <a:masterClrMapping/>
  </p:clrMapOvr>
  <p:transition advTm="187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1.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이번주 진행상황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337996" y="2289060"/>
            <a:ext cx="5845884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210 옴니고딕 030"/>
                <a:ea typeface="210 옴니고딕 030"/>
              </a:rPr>
              <a:t>1-4. </a:t>
            </a:r>
            <a:r>
              <a:rPr lang="ko-KR" altLang="en-US" sz="1200" dirty="0" smtClean="0">
                <a:latin typeface="210 옴니고딕 030"/>
                <a:ea typeface="210 옴니고딕 030"/>
              </a:rPr>
              <a:t>모델</a:t>
            </a:r>
            <a:endParaRPr lang="en-US" altLang="ko-KR" sz="900" dirty="0">
              <a:latin typeface="210 옴니고딕 030"/>
              <a:ea typeface="210 옴니고딕 03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047" y="2592553"/>
            <a:ext cx="4102944" cy="19985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65912" y="2653645"/>
            <a:ext cx="764771" cy="1904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1098426"/>
      </p:ext>
    </p:extLst>
  </p:cSld>
  <p:clrMapOvr>
    <a:masterClrMapping/>
  </p:clrMapOvr>
  <p:transition advTm="406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205452" y="1808358"/>
            <a:ext cx="4728375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2144557" y="2148328"/>
            <a:ext cx="4764683" cy="71743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0792" y="4462726"/>
            <a:ext cx="1764199" cy="8562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44557" y="1894009"/>
            <a:ext cx="4645370" cy="326771"/>
          </a:xfrm>
        </p:spPr>
        <p:txBody>
          <a:bodyPr>
            <a:noAutofit/>
          </a:bodyPr>
          <a:lstStyle/>
          <a:p>
            <a:r>
              <a:rPr lang="en-US" altLang="ko-KR" sz="1575" b="1" dirty="0">
                <a:solidFill>
                  <a:srgbClr val="3D3C3E"/>
                </a:solidFill>
                <a:ea typeface="맑은 고딕"/>
              </a:rPr>
              <a:t>2</a:t>
            </a:r>
            <a:r>
              <a:rPr lang="en-US" altLang="ko-KR" sz="1575" b="1" dirty="0" smtClean="0">
                <a:solidFill>
                  <a:srgbClr val="3D3C3E"/>
                </a:solidFill>
                <a:ea typeface="맑은 고딕"/>
              </a:rPr>
              <a:t>. </a:t>
            </a:r>
            <a:r>
              <a:rPr lang="ko-KR" altLang="en-US" sz="1575" b="1" dirty="0" smtClean="0">
                <a:solidFill>
                  <a:srgbClr val="3D3C3E"/>
                </a:solidFill>
                <a:ea typeface="맑은 고딕"/>
              </a:rPr>
              <a:t>다음주 예정</a:t>
            </a:r>
            <a:endParaRPr lang="en-US" altLang="ko-KR" sz="1575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2234762" y="2323813"/>
            <a:ext cx="3973502" cy="1060346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13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337996" y="2289060"/>
            <a:ext cx="5845884" cy="1966018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900" b="1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dirty="0" err="1" smtClean="0">
                <a:latin typeface="210 옴니고딕 030"/>
                <a:ea typeface="210 옴니고딕 030"/>
                <a:sym typeface="Wingdings" panose="05000000000000000000" pitchFamily="2" charset="2"/>
              </a:rPr>
              <a:t>Pretrain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을 위한 새로운 </a:t>
            </a:r>
            <a:r>
              <a:rPr lang="ko-KR" altLang="en-US" sz="700" dirty="0" err="1" smtClean="0">
                <a:latin typeface="210 옴니고딕 030"/>
                <a:ea typeface="210 옴니고딕 030"/>
                <a:sym typeface="Wingdings" panose="05000000000000000000" pitchFamily="2" charset="2"/>
              </a:rPr>
              <a:t>데이터셋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 모색</a:t>
            </a:r>
            <a:endParaRPr lang="en-US" altLang="ko-KR" sz="1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Data Augmentation 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코드 구현</a:t>
            </a:r>
            <a:endParaRPr lang="en-US" altLang="ko-KR" sz="7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뒤집기</a:t>
            </a:r>
            <a:r>
              <a:rPr lang="en-US" altLang="ko-KR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,</a:t>
            </a:r>
            <a:r>
              <a:rPr lang="ko-KR" altLang="en-US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회전</a:t>
            </a:r>
            <a:endParaRPr lang="en-US" altLang="ko-KR" sz="7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7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GAN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700" dirty="0" err="1" smtClean="0">
                <a:latin typeface="210 옴니고딕 030"/>
                <a:ea typeface="210 옴니고딕 030"/>
                <a:sym typeface="Wingdings" panose="05000000000000000000" pitchFamily="2" charset="2"/>
              </a:rPr>
              <a:t>AutoAugment</a:t>
            </a:r>
            <a:endParaRPr lang="en-US" altLang="ko-KR" sz="7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2812889"/>
      </p:ext>
    </p:extLst>
  </p:cSld>
  <p:clrMapOvr>
    <a:masterClrMapping/>
  </p:clrMapOvr>
  <p:transition advTm="37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54412879"/>
      </p:ext>
    </p:extLst>
  </p:cSld>
  <p:clrMapOvr>
    <a:masterClrMapping/>
  </p:clrMapOvr>
  <p:transition advTm="1945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 Detection </a:t>
            </a:r>
            <a:b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Camera </a:t>
            </a:r>
            <a:r>
              <a:rPr lang="en-US" altLang="ko-KR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Instrinsic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Parameter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재조정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1026" name="Picture 2" descr="C:\Users\cailab\Desktop\aruc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681" y="2039093"/>
            <a:ext cx="3556000" cy="3562350"/>
          </a:xfrm>
          <a:prstGeom prst="rect">
            <a:avLst/>
          </a:prstGeom>
          <a:noFill/>
        </p:spPr>
      </p:pic>
      <p:sp>
        <p:nvSpPr>
          <p:cNvPr id="9" name="타원 8"/>
          <p:cNvSpPr/>
          <p:nvPr/>
        </p:nvSpPr>
        <p:spPr>
          <a:xfrm>
            <a:off x="565150" y="20129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36725" y="2022475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4675" y="31559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46250" y="31750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33700" y="20002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21000" y="31686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14800" y="20066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14800" y="31750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2450" y="43497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58950" y="43434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933700" y="43434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083050" y="43624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71500" y="55181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746250" y="55435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927350" y="551815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89400" y="5511800"/>
            <a:ext cx="95250" cy="952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791074" y="1497579"/>
            <a:ext cx="3684059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Chess Board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했었을때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Instrinsic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Parameter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구하는걸 함수를 적용하여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 Detection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함수 내부에 있는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Instrinsic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Parameter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조정해서 사용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825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6368125"/>
      </p:ext>
    </p:extLst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Detector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이식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238874" y="1506045"/>
            <a:ext cx="3057525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Picture 2" descr="C:\Users\cailab\Desktop\2021년 9월 11일\Screenshot from 2021-09-09 17-11-18.png"/>
          <p:cNvPicPr>
            <a:picLocks noChangeAspect="1" noChangeArrowheads="1"/>
          </p:cNvPicPr>
          <p:nvPr/>
        </p:nvPicPr>
        <p:blipFill>
          <a:blip r:embed="rId3"/>
          <a:srcRect l="29659" t="16543" r="25867" b="15470"/>
          <a:stretch>
            <a:fillRect/>
          </a:stretch>
        </p:blipFill>
        <p:spPr bwMode="auto">
          <a:xfrm>
            <a:off x="351890" y="2119687"/>
            <a:ext cx="4808306" cy="4134615"/>
          </a:xfrm>
          <a:prstGeom prst="rect">
            <a:avLst/>
          </a:prstGeom>
          <a:noFill/>
        </p:spPr>
      </p:pic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43524" y="1572720"/>
            <a:ext cx="3800475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각기 다른 </a:t>
            </a:r>
            <a:r>
              <a:rPr lang="en-US" altLang="ko-KR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Maker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판을 탐지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이미지의 각각 </a:t>
            </a:r>
            <a:r>
              <a:rPr lang="en-US" altLang="ko-KR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판의 중심 및 좌표 계산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(Solve PnP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구한값들을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평균화하여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Extrinsic Parameter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(Rotation Vector, Transition Vector)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값들을 계산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Chess board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마찬가지로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3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 이상일 때 연산가능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5453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예외처리</a:t>
            </a:r>
            <a:r>
              <a:rPr lang="en-US" altLang="ko-KR" sz="2800" b="1" dirty="0" smtClean="0">
                <a:solidFill>
                  <a:srgbClr val="3D3C3E"/>
                </a:solidFill>
              </a:rPr>
              <a:t/>
            </a:r>
            <a:br>
              <a:rPr lang="en-US" altLang="ko-KR" sz="2800" b="1" dirty="0" smtClean="0">
                <a:solidFill>
                  <a:srgbClr val="3D3C3E"/>
                </a:solidFill>
              </a:rPr>
            </a:b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0" name="Picture 2" descr="C:\Users\cailab\Desktop\2021년 9월 25일 자료\2021년 9월 25일 자료\except.png"/>
          <p:cNvPicPr>
            <a:picLocks noChangeAspect="1" noChangeArrowheads="1"/>
          </p:cNvPicPr>
          <p:nvPr/>
        </p:nvPicPr>
        <p:blipFill>
          <a:blip r:embed="rId3"/>
          <a:srcRect l="27167" t="6009" r="25667" b="14287"/>
          <a:stretch>
            <a:fillRect/>
          </a:stretch>
        </p:blipFill>
        <p:spPr bwMode="auto">
          <a:xfrm>
            <a:off x="4794399" y="1193801"/>
            <a:ext cx="4061734" cy="3860800"/>
          </a:xfrm>
          <a:prstGeom prst="rect">
            <a:avLst/>
          </a:prstGeom>
          <a:noFill/>
        </p:spPr>
      </p:pic>
      <p:pic>
        <p:nvPicPr>
          <p:cNvPr id="2051" name="Picture 3" descr="C:\Users\cailab\Desktop\2021년 9월 25일 자료\2021년 9월 25일 자료\except2.png"/>
          <p:cNvPicPr>
            <a:picLocks noChangeAspect="1" noChangeArrowheads="1"/>
          </p:cNvPicPr>
          <p:nvPr/>
        </p:nvPicPr>
        <p:blipFill>
          <a:blip r:embed="rId4"/>
          <a:srcRect l="41167" t="6889" r="24417" b="34592"/>
          <a:stretch>
            <a:fillRect/>
          </a:stretch>
        </p:blipFill>
        <p:spPr bwMode="auto">
          <a:xfrm>
            <a:off x="533398" y="1193798"/>
            <a:ext cx="4064001" cy="3877038"/>
          </a:xfrm>
          <a:prstGeom prst="rect">
            <a:avLst/>
          </a:prstGeom>
          <a:noFill/>
        </p:spPr>
      </p:pic>
      <p:pic>
        <p:nvPicPr>
          <p:cNvPr id="2052" name="Picture 4" descr="C:\Users\cailab\Desktop\2021년 9월 25일 자료\2021년 9월 25일 자료\처리.png"/>
          <p:cNvPicPr>
            <a:picLocks noChangeAspect="1" noChangeArrowheads="1"/>
          </p:cNvPicPr>
          <p:nvPr/>
        </p:nvPicPr>
        <p:blipFill>
          <a:blip r:embed="rId5"/>
          <a:srcRect l="8500" t="7185" r="56333" b="62000"/>
          <a:stretch>
            <a:fillRect/>
          </a:stretch>
        </p:blipFill>
        <p:spPr bwMode="auto">
          <a:xfrm>
            <a:off x="5173132" y="5096933"/>
            <a:ext cx="3572934" cy="1761067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6637867" y="2091267"/>
            <a:ext cx="855133" cy="838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25990" y="5020733"/>
            <a:ext cx="4046010" cy="1612227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en-US" altLang="ko-KR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 4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개가 모두 정상적으로 인식된 이미지가 최소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장이어야 연산이 가능하다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9359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4 .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각기 다른 포지션에서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장씩 촬영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1026" name="Picture 2" descr="C:\Users\cailab\Desktop\aruc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5549" y="1454893"/>
            <a:ext cx="1007110" cy="1008908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1710269" y="1439334"/>
            <a:ext cx="2074331" cy="1837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202391" y="5655734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236257" y="3344333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Up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35057" y="3327401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Left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43525" y="5664202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Right</a:t>
            </a:r>
          </a:p>
        </p:txBody>
      </p:sp>
      <p:pic>
        <p:nvPicPr>
          <p:cNvPr id="35" name="Picture 2" descr="C:\Users\cailab\Desktop\aruc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7814" y="1785093"/>
            <a:ext cx="1007110" cy="1008908"/>
          </a:xfrm>
          <a:prstGeom prst="rect">
            <a:avLst/>
          </a:prstGeom>
          <a:noFill/>
        </p:spPr>
      </p:pic>
      <p:sp>
        <p:nvSpPr>
          <p:cNvPr id="36" name="직사각형 35"/>
          <p:cNvSpPr/>
          <p:nvPr/>
        </p:nvSpPr>
        <p:spPr>
          <a:xfrm>
            <a:off x="4775202" y="1430867"/>
            <a:ext cx="2074331" cy="1803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 descr="C:\Users\cailab\Desktop\aruc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5414" y="4189627"/>
            <a:ext cx="1007110" cy="1008908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4809069" y="3810001"/>
            <a:ext cx="2074331" cy="1769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C:\Users\cailab\Desktop\aruc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3215" y="4596027"/>
            <a:ext cx="1007110" cy="1008908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1667936" y="3835400"/>
            <a:ext cx="2074331" cy="1761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27200" y="1447800"/>
            <a:ext cx="2040467" cy="990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76400" y="4605866"/>
            <a:ext cx="2040467" cy="990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75201" y="1456266"/>
            <a:ext cx="1016000" cy="176953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84333" y="3835399"/>
            <a:ext cx="999067" cy="17187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825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각기 다른 포지션에서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장씩 촬영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8827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C:\Users\cailab\Desktop\2021년 9월 25일 자료\2021년 9월 25일 자료\up.png"/>
          <p:cNvPicPr>
            <a:picLocks noChangeAspect="1" noChangeArrowheads="1"/>
          </p:cNvPicPr>
          <p:nvPr/>
        </p:nvPicPr>
        <p:blipFill>
          <a:blip r:embed="rId3"/>
          <a:srcRect l="9255" t="12509" r="55828" b="62157"/>
          <a:stretch>
            <a:fillRect/>
          </a:stretch>
        </p:blipFill>
        <p:spPr bwMode="auto">
          <a:xfrm>
            <a:off x="0" y="1718733"/>
            <a:ext cx="3920959" cy="1600200"/>
          </a:xfrm>
          <a:prstGeom prst="rect">
            <a:avLst/>
          </a:prstGeom>
          <a:noFill/>
        </p:spPr>
      </p:pic>
      <p:pic>
        <p:nvPicPr>
          <p:cNvPr id="3075" name="Picture 3" descr="C:\Users\cailab\Desktop\2021년 9월 25일 자료\2021년 9월 25일 자료\down.png"/>
          <p:cNvPicPr>
            <a:picLocks noChangeAspect="1" noChangeArrowheads="1"/>
          </p:cNvPicPr>
          <p:nvPr/>
        </p:nvPicPr>
        <p:blipFill>
          <a:blip r:embed="rId4"/>
          <a:srcRect l="9667" t="13111" r="55667" b="62296"/>
          <a:stretch>
            <a:fillRect/>
          </a:stretch>
        </p:blipFill>
        <p:spPr bwMode="auto">
          <a:xfrm>
            <a:off x="0" y="3903133"/>
            <a:ext cx="3920068" cy="1532467"/>
          </a:xfrm>
          <a:prstGeom prst="rect">
            <a:avLst/>
          </a:prstGeom>
          <a:noFill/>
        </p:spPr>
      </p:pic>
      <p:pic>
        <p:nvPicPr>
          <p:cNvPr id="3076" name="Picture 4" descr="C:\Users\cailab\Desktop\2021년 9월 25일 자료\2021년 9월 25일 자료\left.png"/>
          <p:cNvPicPr>
            <a:picLocks noChangeAspect="1" noChangeArrowheads="1"/>
          </p:cNvPicPr>
          <p:nvPr/>
        </p:nvPicPr>
        <p:blipFill>
          <a:blip r:embed="rId5"/>
          <a:srcRect l="11417" t="15926" r="53833" b="59037"/>
          <a:stretch>
            <a:fillRect/>
          </a:stretch>
        </p:blipFill>
        <p:spPr bwMode="auto">
          <a:xfrm>
            <a:off x="4986867" y="1684868"/>
            <a:ext cx="4136442" cy="1676399"/>
          </a:xfrm>
          <a:prstGeom prst="rect">
            <a:avLst/>
          </a:prstGeom>
          <a:noFill/>
        </p:spPr>
      </p:pic>
      <p:pic>
        <p:nvPicPr>
          <p:cNvPr id="3077" name="Picture 5" descr="C:\Users\cailab\Desktop\2021년 9월 25일 자료\2021년 9월 25일 자료\right.png"/>
          <p:cNvPicPr>
            <a:picLocks noChangeAspect="1" noChangeArrowheads="1"/>
          </p:cNvPicPr>
          <p:nvPr/>
        </p:nvPicPr>
        <p:blipFill>
          <a:blip r:embed="rId6"/>
          <a:srcRect l="11667" t="15926" r="54000" b="59185"/>
          <a:stretch>
            <a:fillRect/>
          </a:stretch>
        </p:blipFill>
        <p:spPr bwMode="auto">
          <a:xfrm>
            <a:off x="4986867" y="3920068"/>
            <a:ext cx="4157134" cy="1515616"/>
          </a:xfrm>
          <a:prstGeom prst="rect">
            <a:avLst/>
          </a:prstGeom>
          <a:noFill/>
        </p:spPr>
      </p:pic>
      <p:sp>
        <p:nvSpPr>
          <p:cNvPr id="1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406524" y="5477934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414990" y="3352800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Up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511924" y="3429001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Left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494992" y="5469468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Right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108200" y="2091267"/>
            <a:ext cx="668867" cy="4148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65868" y="4267200"/>
            <a:ext cx="685800" cy="406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71267" y="2108200"/>
            <a:ext cx="728133" cy="4148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196667" y="4284133"/>
            <a:ext cx="728133" cy="4148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9359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4.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각기 다른 포지션에서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장씩 촬영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865841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C:\Users\cailab\Desktop\2021년 9월 25일 자료\2021년 9월 25일 자료\up.png"/>
          <p:cNvPicPr>
            <a:picLocks noChangeAspect="1" noChangeArrowheads="1"/>
          </p:cNvPicPr>
          <p:nvPr/>
        </p:nvPicPr>
        <p:blipFill>
          <a:blip r:embed="rId3"/>
          <a:srcRect l="9255" t="12509" r="55828" b="62157"/>
          <a:stretch>
            <a:fillRect/>
          </a:stretch>
        </p:blipFill>
        <p:spPr bwMode="auto">
          <a:xfrm>
            <a:off x="0" y="1701799"/>
            <a:ext cx="3920959" cy="1600200"/>
          </a:xfrm>
          <a:prstGeom prst="rect">
            <a:avLst/>
          </a:prstGeom>
          <a:noFill/>
        </p:spPr>
      </p:pic>
      <p:pic>
        <p:nvPicPr>
          <p:cNvPr id="3075" name="Picture 3" descr="C:\Users\cailab\Desktop\2021년 9월 25일 자료\2021년 9월 25일 자료\down.png"/>
          <p:cNvPicPr>
            <a:picLocks noChangeAspect="1" noChangeArrowheads="1"/>
          </p:cNvPicPr>
          <p:nvPr/>
        </p:nvPicPr>
        <p:blipFill>
          <a:blip r:embed="rId4"/>
          <a:srcRect l="9667" t="13111" r="55667" b="62296"/>
          <a:stretch>
            <a:fillRect/>
          </a:stretch>
        </p:blipFill>
        <p:spPr bwMode="auto">
          <a:xfrm>
            <a:off x="0" y="3886199"/>
            <a:ext cx="3920068" cy="1532467"/>
          </a:xfrm>
          <a:prstGeom prst="rect">
            <a:avLst/>
          </a:prstGeom>
          <a:noFill/>
        </p:spPr>
      </p:pic>
      <p:pic>
        <p:nvPicPr>
          <p:cNvPr id="3076" name="Picture 4" descr="C:\Users\cailab\Desktop\2021년 9월 25일 자료\2021년 9월 25일 자료\left.png"/>
          <p:cNvPicPr>
            <a:picLocks noChangeAspect="1" noChangeArrowheads="1"/>
          </p:cNvPicPr>
          <p:nvPr/>
        </p:nvPicPr>
        <p:blipFill>
          <a:blip r:embed="rId5"/>
          <a:srcRect l="11417" t="15926" r="53833" b="59037"/>
          <a:stretch>
            <a:fillRect/>
          </a:stretch>
        </p:blipFill>
        <p:spPr bwMode="auto">
          <a:xfrm>
            <a:off x="4986867" y="1667934"/>
            <a:ext cx="4136442" cy="1676399"/>
          </a:xfrm>
          <a:prstGeom prst="rect">
            <a:avLst/>
          </a:prstGeom>
          <a:noFill/>
        </p:spPr>
      </p:pic>
      <p:pic>
        <p:nvPicPr>
          <p:cNvPr id="3077" name="Picture 5" descr="C:\Users\cailab\Desktop\2021년 9월 25일 자료\2021년 9월 25일 자료\right.png"/>
          <p:cNvPicPr>
            <a:picLocks noChangeAspect="1" noChangeArrowheads="1"/>
          </p:cNvPicPr>
          <p:nvPr/>
        </p:nvPicPr>
        <p:blipFill>
          <a:blip r:embed="rId6"/>
          <a:srcRect l="11667" t="15926" r="54000" b="59185"/>
          <a:stretch>
            <a:fillRect/>
          </a:stretch>
        </p:blipFill>
        <p:spPr bwMode="auto">
          <a:xfrm>
            <a:off x="4986867" y="3903134"/>
            <a:ext cx="4157134" cy="1515616"/>
          </a:xfrm>
          <a:prstGeom prst="rect">
            <a:avLst/>
          </a:prstGeom>
          <a:noFill/>
        </p:spPr>
      </p:pic>
      <p:sp>
        <p:nvSpPr>
          <p:cNvPr id="1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406524" y="5461000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414990" y="3335866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Up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511924" y="3412067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Left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494992" y="5452534"/>
            <a:ext cx="1116543" cy="330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Right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7066" y="2074334"/>
            <a:ext cx="1879601" cy="3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98534" y="2082800"/>
            <a:ext cx="1989668" cy="3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0132" y="4216400"/>
            <a:ext cx="1854201" cy="3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90065" y="4275666"/>
            <a:ext cx="2023535" cy="36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9359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Calibration(Chess Board)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342900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Px</a:t>
            </a:r>
            <a:r>
              <a:rPr lang="en-US" altLang="ko-KR" dirty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Py</a:t>
            </a:r>
            <a:r>
              <a:rPr lang="en-US" altLang="ko-KR" dirty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Pz</a:t>
            </a:r>
            <a:r>
              <a:rPr lang="en-US" altLang="ko-KR" dirty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Rx : 0.0418(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Ry</a:t>
            </a:r>
            <a:r>
              <a:rPr lang="en-US" altLang="ko-KR" dirty="0">
                <a:solidFill>
                  <a:schemeClr val="tx1"/>
                </a:solidFill>
              </a:rPr>
              <a:t> : -3.1171(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Rz</a:t>
            </a:r>
            <a:r>
              <a:rPr lang="en-US" altLang="ko-KR" dirty="0">
                <a:solidFill>
                  <a:schemeClr val="tx1"/>
                </a:solidFill>
              </a:rPr>
              <a:t> : -0.0912(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47675" y="1476374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19625" y="1485900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28624" y="3419475"/>
            <a:ext cx="4141265" cy="1685925"/>
          </a:xfrm>
          <a:prstGeom prst="rect">
            <a:avLst/>
          </a:prstGeom>
          <a:noFill/>
        </p:spPr>
      </p:pic>
      <p:pic>
        <p:nvPicPr>
          <p:cNvPr id="10" name="Picture 6" descr="C:\Users\cailab\Desktop\asefe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424" y="5572125"/>
            <a:ext cx="7601239" cy="10953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71500" y="181927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1550" y="183832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0550" y="3790950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310525"/>
      </p:ext>
    </p:extLst>
  </p:cSld>
  <p:clrMapOvr>
    <a:masterClrMapping/>
  </p:clrMapOvr>
  <p:transition advTm="965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5. Hand Eye Calibration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적용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Picture 3" descr="C:\Users\cailab\Desktop\2021년 9월 25일 자료\2021년 9월 25일 자료\apply.png"/>
          <p:cNvPicPr>
            <a:picLocks noChangeAspect="1" noChangeArrowheads="1"/>
          </p:cNvPicPr>
          <p:nvPr/>
        </p:nvPicPr>
        <p:blipFill>
          <a:blip r:embed="rId3"/>
          <a:srcRect l="44750" t="18594" r="40333" b="61704"/>
          <a:stretch>
            <a:fillRect/>
          </a:stretch>
        </p:blipFill>
        <p:spPr bwMode="auto">
          <a:xfrm>
            <a:off x="321734" y="1642534"/>
            <a:ext cx="4030133" cy="3045065"/>
          </a:xfrm>
          <a:prstGeom prst="rect">
            <a:avLst/>
          </a:prstGeom>
          <a:noFill/>
        </p:spPr>
      </p:pic>
      <p:pic>
        <p:nvPicPr>
          <p:cNvPr id="2052" name="Picture 4" descr="C:\Users\cailab\Desktop\2021년 9월 25일 자료\2021년 9월 25일 자료\GT.png"/>
          <p:cNvPicPr>
            <a:picLocks noChangeAspect="1" noChangeArrowheads="1"/>
          </p:cNvPicPr>
          <p:nvPr/>
        </p:nvPicPr>
        <p:blipFill>
          <a:blip r:embed="rId4"/>
          <a:srcRect l="44833" t="18592" r="40349" b="61704"/>
          <a:stretch>
            <a:fillRect/>
          </a:stretch>
        </p:blipFill>
        <p:spPr bwMode="auto">
          <a:xfrm>
            <a:off x="4512735" y="1634068"/>
            <a:ext cx="4131732" cy="3056465"/>
          </a:xfrm>
          <a:prstGeom prst="rect">
            <a:avLst/>
          </a:prstGeom>
          <a:noFill/>
        </p:spPr>
      </p:pic>
      <p:sp>
        <p:nvSpPr>
          <p:cNvPr id="2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48190" y="4715934"/>
            <a:ext cx="3978277" cy="448733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Auto Hand Eye Calibration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539190" y="4699000"/>
            <a:ext cx="4079877" cy="457200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Manual (Ground Truth)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48190" y="5173133"/>
            <a:ext cx="3986743" cy="1126067"/>
          </a:xfrm>
          <a:prstGeom prst="rect">
            <a:avLst/>
          </a:prstGeom>
          <a:ln w="508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Up, Down, Left, Right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총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12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장의 이미지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ko-KR" altLang="en-US" sz="16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사용해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None/>
            </a:pP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수행한 모습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9359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Calibration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탐색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 Using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개수에 따른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Ground Truth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값과의 오차 및 값의 안정성 실험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3771732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ransition advTm="26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52E600-9723-4A84-9198-6268B3E350AD}"/>
              </a:ext>
            </a:extLst>
          </p:cNvPr>
          <p:cNvSpPr txBox="1"/>
          <p:nvPr/>
        </p:nvSpPr>
        <p:spPr>
          <a:xfrm>
            <a:off x="6039234" y="1686727"/>
            <a:ext cx="292285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원인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문제가 발생하는 부분 확인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1.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 값의 변경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2. Try &amp; Except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로 회피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새로운 오류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987EBFE-8C19-493F-9DBB-CD673CEE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4" y="1721135"/>
            <a:ext cx="5782690" cy="45491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8054776"/>
      </p:ext>
    </p:extLst>
  </p:cSld>
  <p:clrMapOvr>
    <a:masterClrMapping/>
  </p:clrMapOvr>
  <p:transition advTm="20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46FD1F2-0DCA-4B43-9AB3-53704AEFC563}"/>
              </a:ext>
            </a:extLst>
          </p:cNvPr>
          <p:cNvSpPr txBox="1"/>
          <p:nvPr/>
        </p:nvSpPr>
        <p:spPr>
          <a:xfrm>
            <a:off x="364803" y="1724552"/>
            <a:ext cx="7415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실수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DD96076-D71E-4084-86DA-D91716E9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2295789"/>
            <a:ext cx="8514259" cy="8488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C1F4B0-8737-4812-98B5-90BB570481CB}"/>
              </a:ext>
            </a:extLst>
          </p:cNvPr>
          <p:cNvSpPr/>
          <p:nvPr/>
        </p:nvSpPr>
        <p:spPr>
          <a:xfrm>
            <a:off x="3054699" y="2629088"/>
            <a:ext cx="4843305" cy="1944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BF4754A-D34C-4DE5-9E24-335D40E64E5D}"/>
              </a:ext>
            </a:extLst>
          </p:cNvPr>
          <p:cNvSpPr txBox="1"/>
          <p:nvPr/>
        </p:nvSpPr>
        <p:spPr>
          <a:xfrm>
            <a:off x="364802" y="3213556"/>
            <a:ext cx="82215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발생하는 부분을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Len(dataset)//(10*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생각하여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부분을 집중적으로 분석하고 수정하고자 하였으나 문제는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global_step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%’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Len(dataset) // 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값이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되지 않도록 수정이 필요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6647198-1733-4625-9ABC-7EA60AE5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4557190"/>
            <a:ext cx="8514259" cy="778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074649-A8DC-471F-8E73-234B5EAA653E}"/>
              </a:ext>
            </a:extLst>
          </p:cNvPr>
          <p:cNvSpPr txBox="1"/>
          <p:nvPr/>
        </p:nvSpPr>
        <p:spPr>
          <a:xfrm>
            <a:off x="381060" y="5387318"/>
            <a:ext cx="8221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(dataset) = 3,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3//10=0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나오는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수정하여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3//1=3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되게 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6782798"/>
      </p:ext>
    </p:extLst>
  </p:cSld>
  <p:clrMapOvr>
    <a:masterClrMapping/>
  </p:clrMapOvr>
  <p:transition advTm="156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64803" y="3542356"/>
            <a:ext cx="840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기존과 다른 곳에서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 미팅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분모에 매우 작은 값을 추가하여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 되는 것을 방지하여 시도해보기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15F7138-E221-4CB1-AE46-4F621B3E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75900"/>
            <a:ext cx="8406000" cy="1653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918280"/>
      </p:ext>
    </p:extLst>
  </p:cSld>
  <p:clrMapOvr>
    <a:masterClrMapping/>
  </p:clrMapOvr>
  <p:transition advTm="15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68350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0CD01D-1CA5-4188-A184-00CBB7346C43}"/>
              </a:ext>
            </a:extLst>
          </p:cNvPr>
          <p:cNvSpPr txBox="1"/>
          <p:nvPr/>
        </p:nvSpPr>
        <p:spPr>
          <a:xfrm>
            <a:off x="364803" y="2443338"/>
            <a:ext cx="577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가상환경에 클래스 다이어그램 확인을 위한 툴 다운로드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562BF5B-9D14-4575-9082-FA485CC3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88236"/>
            <a:ext cx="6020924" cy="65682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5771221-9D68-4F19-AF3A-DDF8F9557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3" y="2972036"/>
            <a:ext cx="6611273" cy="111458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F90886C-E4C8-4755-93DA-699AE7185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00" y="4184428"/>
            <a:ext cx="8246634" cy="112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5389822"/>
            <a:ext cx="5517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다운로드한 툴을 이용하여 클래스 다이어그램을 생성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297494"/>
      </p:ext>
    </p:extLst>
  </p:cSld>
  <p:clrMapOvr>
    <a:masterClrMapping/>
  </p:clrMapOvr>
  <p:transition advTm="12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4275122"/>
            <a:ext cx="89482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다이어그램이 제대로 생성되지 않는 것을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코드 내에서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Class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구분 및 함수 구분이 제대로 되어있지 않아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발생하는 경우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270F550-6608-4DB1-8CA3-05CCE80A42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803" y="1884587"/>
            <a:ext cx="3758962" cy="2344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1FCF7F9-5437-4E72-9F4B-34D00CE0D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4274129"/>
      </p:ext>
    </p:extLst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윤종완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교수님 미팅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1792909"/>
            <a:ext cx="856997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코드의 실행을 위해 발생하는 오류들을 수정하면서 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이후에 코드가 많이 바뀌어 관리가 힘들어질 수 있다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가지는 의미들에 대해서 분석하고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전체 구조도를 파악하는 것이 필요해 보인다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어떤 역할을 하기 위한 것인지에 대해서 파악하고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코드에 주석으로 작성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클래스 다이어그램에 대해서 공부하고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현재 코드의 구조도를 직접 그려보는 것을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F02C935-5BC4-49BF-A8D9-2E8510BFE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9928638"/>
      </p:ext>
    </p:extLst>
  </p:cSld>
  <p:clrMapOvr>
    <a:masterClrMapping/>
  </p:clrMapOvr>
  <p:transition advTm="11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8512</TotalTime>
  <Words>849</Words>
  <Application>Microsoft Office PowerPoint</Application>
  <PresentationFormat>화면 슬라이드 쇼(4:3)</PresentationFormat>
  <Paragraphs>176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굴림</vt:lpstr>
      <vt:lpstr>Arial</vt:lpstr>
      <vt:lpstr>210 옴니고딕 030</vt:lpstr>
      <vt:lpstr>Wingdings</vt:lpstr>
      <vt:lpstr>맑은 고딕</vt:lpstr>
      <vt:lpstr>Office 테마</vt:lpstr>
      <vt:lpstr>용접로봇 자동화</vt:lpstr>
      <vt:lpstr>슬라이드 2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슬라이드 10</vt:lpstr>
      <vt:lpstr>목차</vt:lpstr>
      <vt:lpstr>1. 이번주 진행 상황</vt:lpstr>
      <vt:lpstr>1. 이번주 진행상황</vt:lpstr>
      <vt:lpstr>1. 이번주 진행상황</vt:lpstr>
      <vt:lpstr>1. 이번주 진행상황</vt:lpstr>
      <vt:lpstr>1. 이번주 진행상황</vt:lpstr>
      <vt:lpstr>2. 다음주 예정</vt:lpstr>
      <vt:lpstr>슬라이드 18</vt:lpstr>
      <vt:lpstr>1. Aruco Marker Detection     Camera Instrinsic Parameter 재조정</vt:lpstr>
      <vt:lpstr>2. Aruco Marker Detector 이식</vt:lpstr>
      <vt:lpstr>3. 예외처리 </vt:lpstr>
      <vt:lpstr>4 . 각기 다른 포지션에서 3장씩 촬영</vt:lpstr>
      <vt:lpstr>4. 각기 다른 포지션에서 3장씩 촬영</vt:lpstr>
      <vt:lpstr>4. 각기 다른 포지션에서 3장씩 촬영</vt:lpstr>
      <vt:lpstr>4. Auto Hand to Eye Calibration(Chess Board) </vt:lpstr>
      <vt:lpstr>5. Hand Eye Calibration 적용</vt:lpstr>
      <vt:lpstr>6. 향후계획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623</cp:revision>
  <cp:lastPrinted>2011-08-28T13:13:29Z</cp:lastPrinted>
  <dcterms:created xsi:type="dcterms:W3CDTF">2011-08-24T01:05:33Z</dcterms:created>
  <dcterms:modified xsi:type="dcterms:W3CDTF">2021-09-24T06:21:42Z</dcterms:modified>
</cp:coreProperties>
</file>